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CA98A1-672C-44CB-A25A-3E06E7A685F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92CDF-74BE-45FA-9E9F-69B8C9B39B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Growth of Industrialism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State Standards 6.1, 6.2, 6.3, 6.7, 6.8, </a:t>
            </a:r>
            <a:r>
              <a:rPr lang="en-US" smtClean="0"/>
              <a:t>6.9, and </a:t>
            </a:r>
            <a:r>
              <a:rPr lang="en-US" smtClean="0"/>
              <a:t>6.12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 for Profit.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Robber Barons</a:t>
            </a:r>
          </a:p>
          <a:p>
            <a:pPr lvl="1"/>
            <a:r>
              <a:rPr lang="en-US" dirty="0" smtClean="0"/>
              <a:t>Andrew Carnegie</a:t>
            </a:r>
          </a:p>
          <a:p>
            <a:pPr lvl="2"/>
            <a:r>
              <a:rPr lang="en-US" dirty="0" smtClean="0"/>
              <a:t>Owner of Carnegie Steel</a:t>
            </a:r>
          </a:p>
          <a:p>
            <a:pPr lvl="3"/>
            <a:r>
              <a:rPr lang="en-US" dirty="0" smtClean="0"/>
              <a:t>Vertical Integration</a:t>
            </a:r>
          </a:p>
          <a:p>
            <a:pPr lvl="4"/>
            <a:r>
              <a:rPr lang="en-US" dirty="0" smtClean="0"/>
              <a:t>Every stage of a company’s production is controlled by one company</a:t>
            </a:r>
          </a:p>
          <a:p>
            <a:pPr lvl="1"/>
            <a:r>
              <a:rPr lang="en-US" dirty="0" smtClean="0"/>
              <a:t>John D. Rockefeller</a:t>
            </a:r>
          </a:p>
          <a:p>
            <a:pPr lvl="2"/>
            <a:r>
              <a:rPr lang="en-US" dirty="0" smtClean="0"/>
              <a:t>Owner of Standard Oil Trust</a:t>
            </a:r>
          </a:p>
          <a:p>
            <a:pPr lvl="3"/>
            <a:r>
              <a:rPr lang="en-US" dirty="0" smtClean="0"/>
              <a:t>First Trust</a:t>
            </a:r>
          </a:p>
          <a:p>
            <a:pPr lvl="4"/>
            <a:r>
              <a:rPr lang="en-US" dirty="0" smtClean="0"/>
              <a:t>When control of a company’s stock is put under a board of trustees</a:t>
            </a:r>
            <a:endParaRPr lang="en-US" dirty="0"/>
          </a:p>
        </p:txBody>
      </p:sp>
      <p:pic>
        <p:nvPicPr>
          <p:cNvPr id="5" name="Content Placeholder 4" descr="829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457200"/>
            <a:ext cx="2581275" cy="3005751"/>
          </a:xfrm>
        </p:spPr>
      </p:pic>
      <p:pic>
        <p:nvPicPr>
          <p:cNvPr id="6" name="Picture 5" descr="j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2928789" cy="35052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Bankers and Stockbrokers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J.P. Morgan</a:t>
            </a:r>
          </a:p>
          <a:p>
            <a:pPr lvl="1"/>
            <a:r>
              <a:rPr lang="en-US" dirty="0" smtClean="0"/>
              <a:t>Financed mergers that created General Electric, International Harvester, and US Steel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h_jp_morgan_062300_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057400"/>
            <a:ext cx="3425952" cy="422202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Disparity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Hourly Wages</a:t>
            </a:r>
          </a:p>
          <a:p>
            <a:pPr lvl="1"/>
            <a:r>
              <a:rPr lang="en-US" dirty="0" smtClean="0"/>
              <a:t>Most worked a ten hour day for $1- $1.50</a:t>
            </a:r>
          </a:p>
          <a:p>
            <a:pPr lvl="1"/>
            <a:r>
              <a:rPr lang="en-US" dirty="0" smtClean="0"/>
              <a:t>Most worked six days a week</a:t>
            </a:r>
          </a:p>
          <a:p>
            <a:pPr lvl="1"/>
            <a:r>
              <a:rPr lang="en-US" dirty="0" smtClean="0"/>
              <a:t>Accidents meant loss of employment</a:t>
            </a:r>
          </a:p>
          <a:p>
            <a:r>
              <a:rPr lang="en-US" dirty="0" smtClean="0"/>
              <a:t>Growth of industrialism led to an increase in the disparity of income and living conditions between the industrialists and the wage earners</a:t>
            </a:r>
          </a:p>
          <a:p>
            <a:pPr lvl="1"/>
            <a:r>
              <a:rPr lang="en-US" dirty="0" smtClean="0"/>
              <a:t>Industrialists live a lavish lifestyle</a:t>
            </a:r>
          </a:p>
          <a:p>
            <a:pPr lvl="2"/>
            <a:r>
              <a:rPr lang="en-US" dirty="0" smtClean="0"/>
              <a:t>Time period referred to as the Gilded Age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Labor Unions</a:t>
            </a:r>
          </a:p>
          <a:p>
            <a:pPr lvl="1"/>
            <a:r>
              <a:rPr lang="en-US" dirty="0" smtClean="0"/>
              <a:t>Knights of Labor, American Federation of Labor, Congress of Industrial Organizations</a:t>
            </a:r>
          </a:p>
          <a:p>
            <a:pPr lvl="2"/>
            <a:r>
              <a:rPr lang="en-US" dirty="0" smtClean="0"/>
              <a:t>Sought to improve unregulated working conditions</a:t>
            </a:r>
          </a:p>
          <a:p>
            <a:pPr lvl="1"/>
            <a:r>
              <a:rPr lang="en-US" dirty="0" smtClean="0"/>
              <a:t>Conflicts</a:t>
            </a:r>
          </a:p>
          <a:p>
            <a:pPr lvl="2"/>
            <a:r>
              <a:rPr lang="en-US" dirty="0" smtClean="0"/>
              <a:t>Conflicts between Unions and management leads to violence</a:t>
            </a:r>
          </a:p>
          <a:p>
            <a:pPr lvl="3"/>
            <a:r>
              <a:rPr lang="en-US" dirty="0" smtClean="0"/>
              <a:t>Railroad Strike, Haymarket Square Riot, Homestead Steel Strike</a:t>
            </a:r>
            <a:endParaRPr lang="en-US" dirty="0"/>
          </a:p>
        </p:txBody>
      </p:sp>
      <p:pic>
        <p:nvPicPr>
          <p:cNvPr id="5" name="Content Placeholder 4" descr="Great_Railroad_Strike_of_1877_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3954" y="2133601"/>
            <a:ext cx="4505097" cy="31242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Laissez-faire</a:t>
            </a:r>
          </a:p>
          <a:p>
            <a:pPr lvl="1"/>
            <a:r>
              <a:rPr lang="en-US" dirty="0" smtClean="0"/>
              <a:t>Government’s approach to labor unions, meant that the government did not interfere at all</a:t>
            </a:r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5350" y="2613819"/>
            <a:ext cx="3924300" cy="3048000"/>
          </a:xfrm>
        </p:spPr>
      </p:pic>
      <p:pic>
        <p:nvPicPr>
          <p:cNvPr id="6" name="Picture 5" descr="sweatsho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86200"/>
            <a:ext cx="4038600" cy="280682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Pullman</a:t>
            </a:r>
          </a:p>
          <a:p>
            <a:pPr lvl="1"/>
            <a:r>
              <a:rPr lang="en-US" dirty="0" smtClean="0"/>
              <a:t>Builds a plant and a company town outside of Chicago</a:t>
            </a:r>
          </a:p>
          <a:p>
            <a:pPr lvl="1"/>
            <a:r>
              <a:rPr lang="en-US" dirty="0" smtClean="0"/>
              <a:t>Employees required to live in his town</a:t>
            </a:r>
          </a:p>
          <a:p>
            <a:pPr lvl="2"/>
            <a:r>
              <a:rPr lang="en-US" dirty="0" smtClean="0"/>
              <a:t>Town equipped with churches and entertainment</a:t>
            </a:r>
          </a:p>
          <a:p>
            <a:pPr lvl="1"/>
            <a:r>
              <a:rPr lang="en-US" dirty="0" smtClean="0"/>
              <a:t>Civil Liberties</a:t>
            </a:r>
          </a:p>
          <a:p>
            <a:pPr lvl="2"/>
            <a:r>
              <a:rPr lang="en-US" dirty="0" smtClean="0"/>
              <a:t>Employees civil liberties limited</a:t>
            </a:r>
          </a:p>
          <a:p>
            <a:pPr lvl="2"/>
            <a:r>
              <a:rPr lang="en-US" dirty="0" smtClean="0"/>
              <a:t>Not allowed to have independent newspapers, meetings, and houses subject to inspection</a:t>
            </a:r>
          </a:p>
          <a:p>
            <a:pPr lvl="1"/>
            <a:r>
              <a:rPr lang="en-US" dirty="0" smtClean="0"/>
              <a:t>Wages decreased but rent stayed the same leading to a violent strike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Triangle Shirtwaist Company Fire</a:t>
            </a:r>
          </a:p>
          <a:p>
            <a:pPr lvl="1"/>
            <a:r>
              <a:rPr lang="en-US" dirty="0" smtClean="0"/>
              <a:t>Sweatshop located in upper floors of a New York City building</a:t>
            </a:r>
          </a:p>
          <a:p>
            <a:pPr lvl="1"/>
            <a:r>
              <a:rPr lang="en-US" dirty="0" smtClean="0"/>
              <a:t>Fire erupts</a:t>
            </a:r>
          </a:p>
          <a:p>
            <a:pPr lvl="1"/>
            <a:r>
              <a:rPr lang="en-US" dirty="0" smtClean="0"/>
              <a:t>Workers panicked and fled to fire escape</a:t>
            </a:r>
          </a:p>
          <a:p>
            <a:pPr lvl="2"/>
            <a:r>
              <a:rPr lang="en-US" dirty="0" smtClean="0"/>
              <a:t>Fire escape broke under the weight of the workers plunging workers to their death</a:t>
            </a:r>
          </a:p>
          <a:p>
            <a:pPr lvl="2"/>
            <a:r>
              <a:rPr lang="en-US" dirty="0" smtClean="0"/>
              <a:t>Doors leading to stairwells were locked</a:t>
            </a:r>
          </a:p>
          <a:p>
            <a:pPr lvl="3"/>
            <a:r>
              <a:rPr lang="en-US" dirty="0" smtClean="0"/>
              <a:t>Were locked so that women were not able to leave to take breaks</a:t>
            </a:r>
          </a:p>
          <a:p>
            <a:pPr lvl="1"/>
            <a:r>
              <a:rPr lang="en-US" dirty="0" smtClean="0"/>
              <a:t>145 Workers die, most were women or children</a:t>
            </a:r>
            <a:endParaRPr lang="en-US" dirty="0"/>
          </a:p>
        </p:txBody>
      </p:sp>
      <p:pic>
        <p:nvPicPr>
          <p:cNvPr id="5" name="Content Placeholder 4" descr="Img_Main_FactoryFi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9471" y="1920875"/>
            <a:ext cx="3376057" cy="4433888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anglewaistshi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"/>
            <a:ext cx="6019800" cy="3810000"/>
          </a:xfrm>
          <a:prstGeom prst="rect">
            <a:avLst/>
          </a:prstGeom>
        </p:spPr>
      </p:pic>
      <p:pic>
        <p:nvPicPr>
          <p:cNvPr id="6" name="Picture 5" descr="TenthfloorTriangle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4243754" cy="331012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Railroad Sleeping Car</a:t>
            </a:r>
          </a:p>
          <a:p>
            <a:pPr lvl="1"/>
            <a:r>
              <a:rPr lang="en-US" dirty="0" smtClean="0"/>
              <a:t>George Pullman</a:t>
            </a:r>
          </a:p>
          <a:p>
            <a:r>
              <a:rPr lang="en-US" dirty="0" smtClean="0"/>
              <a:t>Air Brakes for trains and Railway signaling system</a:t>
            </a:r>
          </a:p>
          <a:p>
            <a:pPr lvl="1"/>
            <a:r>
              <a:rPr lang="en-US" dirty="0" smtClean="0"/>
              <a:t>George Westinghouse</a:t>
            </a:r>
          </a:p>
          <a:p>
            <a:r>
              <a:rPr lang="en-US" dirty="0" smtClean="0"/>
              <a:t>Telephone</a:t>
            </a:r>
          </a:p>
          <a:p>
            <a:pPr lvl="1"/>
            <a:r>
              <a:rPr lang="en-US" dirty="0" smtClean="0"/>
              <a:t>Alexander graham Bell</a:t>
            </a:r>
          </a:p>
          <a:p>
            <a:r>
              <a:rPr lang="en-US" dirty="0" smtClean="0"/>
              <a:t>Incandescent Light bulb</a:t>
            </a:r>
          </a:p>
          <a:p>
            <a:pPr lvl="1"/>
            <a:r>
              <a:rPr lang="en-US" dirty="0" smtClean="0"/>
              <a:t>Thomas Edison</a:t>
            </a:r>
          </a:p>
          <a:p>
            <a:endParaRPr lang="en-US" dirty="0" smtClean="0"/>
          </a:p>
        </p:txBody>
      </p:sp>
      <p:pic>
        <p:nvPicPr>
          <p:cNvPr id="5" name="Content Placeholder 4" descr="thomas_edis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1019" y="1920875"/>
            <a:ext cx="3212962" cy="4433888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Innovations.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DuPont</a:t>
            </a:r>
          </a:p>
          <a:p>
            <a:pPr lvl="1"/>
            <a:r>
              <a:rPr lang="en-US" dirty="0" smtClean="0"/>
              <a:t>Supplied gunpowder during the Civil War</a:t>
            </a:r>
          </a:p>
          <a:p>
            <a:pPr lvl="1"/>
            <a:r>
              <a:rPr lang="en-US" dirty="0" smtClean="0"/>
              <a:t>Develops dynamite and smokeless gunpowder</a:t>
            </a:r>
          </a:p>
          <a:p>
            <a:pPr lvl="1"/>
            <a:endParaRPr lang="en-US" dirty="0"/>
          </a:p>
        </p:txBody>
      </p:sp>
      <p:pic>
        <p:nvPicPr>
          <p:cNvPr id="4" name="Picture 3" descr="Dupo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81400"/>
            <a:ext cx="7124700" cy="27908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Civil War’s Impact</a:t>
            </a:r>
          </a:p>
          <a:p>
            <a:pPr lvl="1"/>
            <a:r>
              <a:rPr lang="en-US" dirty="0" smtClean="0"/>
              <a:t>Aspects of the Civil War’s modern warfare led to the growth of industrialism in the United States</a:t>
            </a:r>
          </a:p>
          <a:p>
            <a:r>
              <a:rPr lang="en-US" dirty="0" smtClean="0"/>
              <a:t>Inventions</a:t>
            </a:r>
          </a:p>
          <a:p>
            <a:pPr lvl="1"/>
            <a:r>
              <a:rPr lang="en-US" dirty="0" smtClean="0"/>
              <a:t>New machines and processes increased production</a:t>
            </a:r>
          </a:p>
          <a:p>
            <a:pPr lvl="2"/>
            <a:r>
              <a:rPr lang="en-US" dirty="0" smtClean="0"/>
              <a:t>Stimulated development in transportation, communication, farming, ranching, and mining</a:t>
            </a:r>
            <a:endParaRPr lang="en-US" dirty="0"/>
          </a:p>
        </p:txBody>
      </p:sp>
      <p:pic>
        <p:nvPicPr>
          <p:cNvPr id="5" name="Content Placeholder 4" descr="malone_fig11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55720"/>
            <a:ext cx="4038600" cy="276419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Innovations..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Technological Innovations help people living in cities</a:t>
            </a:r>
          </a:p>
          <a:p>
            <a:pPr lvl="1"/>
            <a:r>
              <a:rPr lang="en-US" dirty="0" smtClean="0"/>
              <a:t>Electric Streetcar</a:t>
            </a:r>
          </a:p>
          <a:p>
            <a:pPr lvl="1"/>
            <a:r>
              <a:rPr lang="en-US" dirty="0" smtClean="0"/>
              <a:t>Automobile</a:t>
            </a:r>
          </a:p>
          <a:p>
            <a:pPr lvl="1"/>
            <a:r>
              <a:rPr lang="en-US" dirty="0" smtClean="0"/>
              <a:t>Skyscraper</a:t>
            </a:r>
          </a:p>
          <a:p>
            <a:pPr lvl="2"/>
            <a:r>
              <a:rPr lang="en-US" dirty="0" smtClean="0"/>
              <a:t>Followed invention of elevator and a new method of building with steel beams</a:t>
            </a:r>
          </a:p>
          <a:p>
            <a:pPr lvl="2"/>
            <a:r>
              <a:rPr lang="en-US" dirty="0" smtClean="0"/>
              <a:t>Woolworth Building</a:t>
            </a:r>
          </a:p>
          <a:p>
            <a:pPr lvl="2"/>
            <a:r>
              <a:rPr lang="en-US" dirty="0" smtClean="0"/>
              <a:t>Chrysler Building</a:t>
            </a:r>
            <a:endParaRPr lang="en-US" dirty="0"/>
          </a:p>
        </p:txBody>
      </p:sp>
      <p:pic>
        <p:nvPicPr>
          <p:cNvPr id="5" name="Content Placeholder 4" descr="ChryslerBld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57400"/>
            <a:ext cx="2962275" cy="3810000"/>
          </a:xfrm>
        </p:spPr>
      </p:pic>
      <p:pic>
        <p:nvPicPr>
          <p:cNvPr id="6" name="Picture 5" descr="SCC19-woolworth_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895600"/>
            <a:ext cx="2309061" cy="35814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Originally used during war to feed soldiers</a:t>
            </a:r>
          </a:p>
          <a:p>
            <a:r>
              <a:rPr lang="en-US" dirty="0" smtClean="0"/>
              <a:t>Food was treated, canned, and mass produced</a:t>
            </a:r>
          </a:p>
          <a:p>
            <a:r>
              <a:rPr lang="en-US" dirty="0" smtClean="0"/>
              <a:t>Milton S. Hershey</a:t>
            </a:r>
          </a:p>
          <a:p>
            <a:pPr lvl="1"/>
            <a:r>
              <a:rPr lang="en-US" dirty="0" smtClean="0"/>
              <a:t>Mass produced milk chocolate</a:t>
            </a:r>
          </a:p>
          <a:p>
            <a:r>
              <a:rPr lang="en-US" dirty="0" err="1" smtClean="0"/>
              <a:t>Gustavus</a:t>
            </a:r>
            <a:r>
              <a:rPr lang="en-US" dirty="0" smtClean="0"/>
              <a:t> Franklin Swift</a:t>
            </a:r>
          </a:p>
          <a:p>
            <a:pPr lvl="1"/>
            <a:r>
              <a:rPr lang="en-US" dirty="0" smtClean="0"/>
              <a:t>Pioneer in meat-packing and refrigeration</a:t>
            </a:r>
          </a:p>
          <a:p>
            <a:pPr lvl="1"/>
            <a:r>
              <a:rPr lang="en-US" dirty="0" smtClean="0"/>
              <a:t>Made beef cheaper and easily transported</a:t>
            </a:r>
          </a:p>
          <a:p>
            <a:r>
              <a:rPr lang="en-US" dirty="0" smtClean="0"/>
              <a:t>Philip </a:t>
            </a:r>
            <a:r>
              <a:rPr lang="en-US" dirty="0" err="1" smtClean="0"/>
              <a:t>Armour</a:t>
            </a:r>
            <a:endParaRPr lang="en-US" dirty="0" smtClean="0"/>
          </a:p>
          <a:p>
            <a:pPr lvl="1"/>
            <a:r>
              <a:rPr lang="en-US" dirty="0" smtClean="0"/>
              <a:t>Dominated the meat-packing industry and developed a large fleet of refrigeration cars</a:t>
            </a:r>
            <a:endParaRPr lang="en-US" dirty="0"/>
          </a:p>
        </p:txBody>
      </p:sp>
      <p:pic>
        <p:nvPicPr>
          <p:cNvPr id="5" name="Content Placeholder 4" descr="milton_hershe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457200"/>
            <a:ext cx="2971800" cy="3820885"/>
          </a:xfrm>
        </p:spPr>
      </p:pic>
      <p:pic>
        <p:nvPicPr>
          <p:cNvPr id="6" name="Picture 5" descr="arm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29000"/>
            <a:ext cx="2438400" cy="311573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Improved standard of living for the middle class</a:t>
            </a:r>
          </a:p>
          <a:p>
            <a:r>
              <a:rPr lang="en-US" dirty="0" smtClean="0"/>
              <a:t>The industrial revolution leads to a growing middle class in the United States</a:t>
            </a:r>
            <a:endParaRPr lang="en-US" dirty="0"/>
          </a:p>
        </p:txBody>
      </p:sp>
      <p:pic>
        <p:nvPicPr>
          <p:cNvPr id="5" name="Content Placeholder 4" descr="idustrialrevolu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83542"/>
            <a:ext cx="4038600" cy="270855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Farms to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Rural Farm Areas</a:t>
            </a:r>
          </a:p>
          <a:p>
            <a:pPr lvl="1"/>
            <a:r>
              <a:rPr lang="en-US" dirty="0" smtClean="0"/>
              <a:t>Before the Industrial Revolution the United States was predominately rural</a:t>
            </a:r>
          </a:p>
          <a:p>
            <a:pPr lvl="2"/>
            <a:r>
              <a:rPr lang="en-US" dirty="0" smtClean="0"/>
              <a:t>30 million people in US, 1.3 million worked in industry</a:t>
            </a:r>
          </a:p>
          <a:p>
            <a:pPr lvl="1"/>
            <a:r>
              <a:rPr lang="en-US" dirty="0" smtClean="0"/>
              <a:t>Agrarian</a:t>
            </a:r>
          </a:p>
          <a:p>
            <a:pPr lvl="2"/>
            <a:r>
              <a:rPr lang="en-US" dirty="0" smtClean="0"/>
              <a:t>Society based on agriculture</a:t>
            </a:r>
          </a:p>
          <a:p>
            <a:pPr lvl="1"/>
            <a:r>
              <a:rPr lang="en-US" dirty="0" smtClean="0"/>
              <a:t>Industrial Revolution leads to factories being developed in urban areas (cities)</a:t>
            </a:r>
          </a:p>
          <a:p>
            <a:pPr lvl="2"/>
            <a:r>
              <a:rPr lang="en-US" dirty="0" smtClean="0"/>
              <a:t>Rural farm workers would move to cities to gain jobs in these factories</a:t>
            </a:r>
            <a:endParaRPr lang="en-US" dirty="0"/>
          </a:p>
        </p:txBody>
      </p:sp>
      <p:pic>
        <p:nvPicPr>
          <p:cNvPr id="5" name="Content Placeholder 4" descr="industrial-revolution-children-lab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3925" y="2699544"/>
            <a:ext cx="3867150" cy="287655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to Factories.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</a:p>
          <a:p>
            <a:pPr lvl="1"/>
            <a:r>
              <a:rPr lang="en-US" dirty="0" smtClean="0"/>
              <a:t>Utilized an assembly line in which each worker repeated the same task which helped increase production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ford-mass-produc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6812" y="2732881"/>
            <a:ext cx="3381375" cy="280987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to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Railroad</a:t>
            </a:r>
          </a:p>
          <a:p>
            <a:pPr lvl="1"/>
            <a:r>
              <a:rPr lang="en-US" dirty="0" smtClean="0"/>
              <a:t>People began moving West by way of the railroad</a:t>
            </a:r>
          </a:p>
          <a:p>
            <a:pPr lvl="1"/>
            <a:r>
              <a:rPr lang="en-US" dirty="0" smtClean="0"/>
              <a:t>As more railroads were built their became more need for mining coal</a:t>
            </a:r>
          </a:p>
          <a:p>
            <a:pPr lvl="2"/>
            <a:r>
              <a:rPr lang="en-US" dirty="0" smtClean="0"/>
              <a:t>This is because coal powered the steam engine</a:t>
            </a:r>
          </a:p>
          <a:p>
            <a:pPr lvl="1"/>
            <a:r>
              <a:rPr lang="en-US" dirty="0" smtClean="0"/>
              <a:t>Gold Discovered in 1848</a:t>
            </a:r>
          </a:p>
          <a:p>
            <a:pPr lvl="2"/>
            <a:r>
              <a:rPr lang="en-US" dirty="0" smtClean="0"/>
              <a:t>Hopeful miners move West</a:t>
            </a:r>
          </a:p>
          <a:p>
            <a:pPr lvl="2"/>
            <a:r>
              <a:rPr lang="en-US" dirty="0" smtClean="0"/>
              <a:t>Leads to the establishment of boom towns all along the way to supply the miners</a:t>
            </a:r>
            <a:endParaRPr lang="en-US" dirty="0"/>
          </a:p>
        </p:txBody>
      </p:sp>
      <p:pic>
        <p:nvPicPr>
          <p:cNvPr id="5" name="Content Placeholder 4" descr="railr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4319222" cy="424209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1862</a:t>
            </a:r>
          </a:p>
          <a:p>
            <a:pPr lvl="1"/>
            <a:r>
              <a:rPr lang="en-US" dirty="0" smtClean="0"/>
              <a:t>Congress passes the Pacific Railway Act</a:t>
            </a:r>
          </a:p>
          <a:p>
            <a:pPr lvl="2"/>
            <a:r>
              <a:rPr lang="en-US" dirty="0" smtClean="0"/>
              <a:t>Allows the Central Pacific Railroad to lay track eastward from Sacramento, California</a:t>
            </a:r>
          </a:p>
          <a:p>
            <a:pPr lvl="2"/>
            <a:r>
              <a:rPr lang="en-US" dirty="0" smtClean="0"/>
              <a:t>Allows the Union Pacific Railroad to lay track west from Omaha, Nebraska</a:t>
            </a:r>
          </a:p>
          <a:p>
            <a:pPr lvl="2"/>
            <a:r>
              <a:rPr lang="en-US" dirty="0" smtClean="0"/>
              <a:t>Railroads granted federal lands to sell as an incentive</a:t>
            </a:r>
          </a:p>
          <a:p>
            <a:pPr lvl="3"/>
            <a:r>
              <a:rPr lang="en-US" dirty="0" smtClean="0"/>
              <a:t>This land </a:t>
            </a:r>
            <a:r>
              <a:rPr lang="en-US" smtClean="0"/>
              <a:t>sold by </a:t>
            </a:r>
            <a:r>
              <a:rPr lang="en-US" dirty="0" smtClean="0"/>
              <a:t>railroad companies to settlers for a profit</a:t>
            </a:r>
          </a:p>
        </p:txBody>
      </p:sp>
      <p:pic>
        <p:nvPicPr>
          <p:cNvPr id="5" name="Content Placeholder 4" descr="3362558738_74544c31c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continental_railroad_rou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32"/>
            <a:ext cx="9144000" cy="56601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Promontory, Utah, May 10, 1869</a:t>
            </a:r>
          </a:p>
          <a:p>
            <a:pPr lvl="1"/>
            <a:r>
              <a:rPr lang="en-US" dirty="0" smtClean="0"/>
              <a:t>Transcontinental Railroad completed</a:t>
            </a:r>
          </a:p>
          <a:p>
            <a:pPr lvl="2"/>
            <a:r>
              <a:rPr lang="en-US" dirty="0" smtClean="0"/>
              <a:t>Allows goods, cattle, and farm products to crisscross the country</a:t>
            </a:r>
          </a:p>
          <a:p>
            <a:r>
              <a:rPr lang="en-US" dirty="0" smtClean="0"/>
              <a:t>Homestead Act of 1862</a:t>
            </a:r>
          </a:p>
          <a:p>
            <a:pPr lvl="1"/>
            <a:r>
              <a:rPr lang="en-US" dirty="0" smtClean="0"/>
              <a:t>Each adult head of household given land if he or she lived on and developed that land for five years</a:t>
            </a:r>
          </a:p>
          <a:p>
            <a:pPr lvl="2"/>
            <a:r>
              <a:rPr lang="en-US" dirty="0" smtClean="0"/>
              <a:t>Was used as a way to convince people to settle the West</a:t>
            </a:r>
          </a:p>
          <a:p>
            <a:pPr lvl="1"/>
            <a:r>
              <a:rPr lang="en-US" dirty="0" smtClean="0"/>
              <a:t>Barbed Wire</a:t>
            </a:r>
          </a:p>
          <a:p>
            <a:pPr lvl="2"/>
            <a:r>
              <a:rPr lang="en-US" dirty="0" smtClean="0"/>
              <a:t>Makes it easier for settlers to contain their cattle</a:t>
            </a:r>
            <a:endParaRPr lang="en-US" dirty="0"/>
          </a:p>
        </p:txBody>
      </p:sp>
      <p:pic>
        <p:nvPicPr>
          <p:cNvPr id="5" name="Content Placeholder 4" descr="p00000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2379"/>
            <a:ext cx="4038600" cy="323088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 For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Robber Barons</a:t>
            </a:r>
          </a:p>
          <a:p>
            <a:pPr lvl="1"/>
            <a:r>
              <a:rPr lang="en-US" dirty="0" smtClean="0"/>
              <a:t>Goal was to eliminate competition and create a monopoly (total control of an industry)</a:t>
            </a:r>
          </a:p>
          <a:p>
            <a:pPr lvl="1"/>
            <a:r>
              <a:rPr lang="en-US" dirty="0" smtClean="0"/>
              <a:t>Jay Gould</a:t>
            </a:r>
          </a:p>
          <a:p>
            <a:pPr lvl="2"/>
            <a:r>
              <a:rPr lang="en-US" dirty="0" smtClean="0"/>
              <a:t>Purchases the Union Pacific Railroad</a:t>
            </a:r>
          </a:p>
          <a:p>
            <a:pPr lvl="2"/>
            <a:r>
              <a:rPr lang="en-US" dirty="0" smtClean="0"/>
              <a:t>Bought up smaller railroads and gained control of the railway west of the Mississippi River</a:t>
            </a:r>
          </a:p>
          <a:p>
            <a:pPr lvl="1"/>
            <a:r>
              <a:rPr lang="en-US" dirty="0" smtClean="0"/>
              <a:t>Cornelius Vanderbilt</a:t>
            </a:r>
          </a:p>
          <a:p>
            <a:pPr lvl="2"/>
            <a:r>
              <a:rPr lang="en-US" dirty="0" smtClean="0"/>
              <a:t>Gained control of all railroad lines leading into New York and Chicago</a:t>
            </a:r>
          </a:p>
        </p:txBody>
      </p:sp>
      <p:pic>
        <p:nvPicPr>
          <p:cNvPr id="5" name="Content Placeholder 4" descr="ExplorePAHistory-a0c0m9-a_34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685800"/>
            <a:ext cx="3340988" cy="4433888"/>
          </a:xfrm>
        </p:spPr>
      </p:pic>
      <p:pic>
        <p:nvPicPr>
          <p:cNvPr id="6" name="Picture 5" descr="cornelius_vanderbilt_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814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843</TotalTime>
  <Words>851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The Growth of Industrialism</vt:lpstr>
      <vt:lpstr>Industrial Revolution</vt:lpstr>
      <vt:lpstr>Farms to Factories</vt:lpstr>
      <vt:lpstr>Farm to Factories.</vt:lpstr>
      <vt:lpstr>East to West</vt:lpstr>
      <vt:lpstr>Transcontinental Railroad</vt:lpstr>
      <vt:lpstr>Slide 7</vt:lpstr>
      <vt:lpstr>Transcontinental Railroad.</vt:lpstr>
      <vt:lpstr>Railroads For Profit</vt:lpstr>
      <vt:lpstr>Railroads for Profit.</vt:lpstr>
      <vt:lpstr>Bankers and Stockbrokers</vt:lpstr>
      <vt:lpstr>Economic Disparity</vt:lpstr>
      <vt:lpstr>Working Conditions</vt:lpstr>
      <vt:lpstr>Working Conditions.</vt:lpstr>
      <vt:lpstr>Working Conditions..</vt:lpstr>
      <vt:lpstr>Working Conditions…</vt:lpstr>
      <vt:lpstr>Slide 17</vt:lpstr>
      <vt:lpstr>Technological Innovations</vt:lpstr>
      <vt:lpstr>Technological Innovations.</vt:lpstr>
      <vt:lpstr>Technological Innovations..</vt:lpstr>
      <vt:lpstr>Processed Foods</vt:lpstr>
      <vt:lpstr>Middle Class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Industrialism</dc:title>
  <dc:creator>USER</dc:creator>
  <cp:lastModifiedBy>USER</cp:lastModifiedBy>
  <cp:revision>15</cp:revision>
  <dcterms:created xsi:type="dcterms:W3CDTF">2010-12-27T01:29:27Z</dcterms:created>
  <dcterms:modified xsi:type="dcterms:W3CDTF">2011-02-01T15:12:35Z</dcterms:modified>
</cp:coreProperties>
</file>